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420" r:id="rId3"/>
    <p:sldId id="428" r:id="rId4"/>
    <p:sldId id="421" r:id="rId5"/>
    <p:sldId id="422" r:id="rId6"/>
    <p:sldId id="429" r:id="rId7"/>
    <p:sldId id="423" r:id="rId8"/>
    <p:sldId id="430" r:id="rId9"/>
    <p:sldId id="424" r:id="rId10"/>
    <p:sldId id="431" r:id="rId11"/>
    <p:sldId id="432" r:id="rId12"/>
    <p:sldId id="433" r:id="rId13"/>
    <p:sldId id="425" r:id="rId14"/>
    <p:sldId id="434" r:id="rId15"/>
    <p:sldId id="426" r:id="rId16"/>
    <p:sldId id="419" r:id="rId17"/>
    <p:sldId id="427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4660"/>
  </p:normalViewPr>
  <p:slideViewPr>
    <p:cSldViewPr>
      <p:cViewPr varScale="1">
        <p:scale>
          <a:sx n="129" d="100"/>
          <a:sy n="129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3E7E92B-59FA-49FB-B014-1669F564A86F}" type="datetimeFigureOut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CAD7887-406F-46CC-9589-B5DF14B16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77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D7B8707-E1CD-4CEF-A00B-04778EC3BE00}" type="datetimeFigureOut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92987E-3A66-4994-9BE4-8BDBBB69D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78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0DCA77-AE49-4A9C-A909-3537221CB1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160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382D7-6004-43C9-AB02-56543EB3FDAB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066EC-5749-4585-9837-C7D7BD5C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D6C3C-A366-4DF9-81B4-5B0188B44BD9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36EC8-B6B4-4047-8E94-DB4977AA8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5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308A0-081A-40E0-AB91-AE760FA81C51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3A777-F07E-472E-A020-7B4D58052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3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0386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57600"/>
            <a:ext cx="40386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0386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31DDB-45BE-4D5A-8382-8E06A7A6251F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F69CA-01CC-4DEF-B5D8-B239B6D1E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92D050"/>
              </a:buClr>
              <a:buFont typeface="Wingdings" pitchFamily="2" charset="2"/>
              <a:buChar char="§"/>
              <a:defRPr sz="1800" baseline="0"/>
            </a:lvl2pPr>
            <a:lvl3pPr>
              <a:buClr>
                <a:srgbClr val="FF0000"/>
              </a:buClr>
              <a:buFont typeface="Wingdings" pitchFamily="2" charset="2"/>
              <a:buChar char="§"/>
              <a:defRPr sz="1600" baseline="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10935-C4E4-4A31-A905-CBD3B88B377F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F8C3E294-9E12-4E24-B275-9BA1AC14E8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2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A3077-BD5E-4DF2-86F4-B2787C87502F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6EFB9-832D-41AA-B6AA-BA3FDFDF21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5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9D7AE-2072-4CF1-81AF-6875EEBBE225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BD6B9-3A33-4A94-B724-9A8AE8A25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7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D28BE-7261-4565-BDD9-9D13920F46F3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3FC6E-2B66-4D2D-9218-6A86576333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6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F4F18-6076-4F4D-8701-7E7E46FB9673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73807-B068-4863-956B-F1B336131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68202-4F72-4F7C-A5F1-E7B21F92F430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5520D-11A7-44C7-A268-AAA329E6E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3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A5998-59A9-4C76-B55B-B07AD0665B82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A0E33-B153-4585-A659-757BD76D8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A7D98-E199-4E72-A4FE-85F4B3A9BF25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EC9DF-A8CA-492E-9A95-52D982BBB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7832353-B273-4796-B91B-464BBEE56517}" type="datetime1">
              <a:rPr lang="en-US"/>
              <a:pPr>
                <a:defRPr/>
              </a:pPr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4D79D8-E937-4F7F-B5D1-0FDC90AE5A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23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ZhZqxxkMmu0" TargetMode="External"/><Relationship Id="rId3" Type="http://schemas.openxmlformats.org/officeDocument/2006/relationships/hyperlink" Target="https://youtu.be/8xwWGrvepi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dn.cnn.com/" TargetMode="External"/><Relationship Id="rId4" Type="http://schemas.openxmlformats.org/officeDocument/2006/relationships/hyperlink" Target="https://www.northcountrypublicradio.org/" TargetMode="External"/><Relationship Id="rId5" Type="http://schemas.openxmlformats.org/officeDocument/2006/relationships/hyperlink" Target="http://py2neo.org/v3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eo4j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hyperlink" Target="https://matplotlib.org/" TargetMode="External"/><Relationship Id="rId12" Type="http://schemas.openxmlformats.org/officeDocument/2006/relationships/image" Target="../media/image4.tiff"/><Relationship Id="rId13" Type="http://schemas.openxmlformats.org/officeDocument/2006/relationships/image" Target="../media/image5.tiff"/><Relationship Id="rId1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grammarlab.com/?nor-portfolio=corpus-of-presidential-speeches-cops-and-a-clintontrump-corpus" TargetMode="External"/><Relationship Id="rId3" Type="http://schemas.openxmlformats.org/officeDocument/2006/relationships/hyperlink" Target="https://neo4j.com/download/" TargetMode="External"/><Relationship Id="rId4" Type="http://schemas.openxmlformats.org/officeDocument/2006/relationships/hyperlink" Target="http://www.anaconda.com/download/)" TargetMode="External"/><Relationship Id="rId5" Type="http://schemas.openxmlformats.org/officeDocument/2006/relationships/hyperlink" Target="http://scikit-learn.org/" TargetMode="External"/><Relationship Id="rId6" Type="http://schemas.openxmlformats.org/officeDocument/2006/relationships/hyperlink" Target="http://www.nltk.org/" TargetMode="External"/><Relationship Id="rId7" Type="http://schemas.openxmlformats.org/officeDocument/2006/relationships/hyperlink" Target="https://py2neo.org/v3/" TargetMode="External"/><Relationship Id="rId8" Type="http://schemas.openxmlformats.org/officeDocument/2006/relationships/hyperlink" Target="http://www.numpy.org/" TargetMode="External"/><Relationship Id="rId9" Type="http://schemas.openxmlformats.org/officeDocument/2006/relationships/hyperlink" Target="https://pandas.pydata.org/" TargetMode="External"/><Relationship Id="rId10" Type="http://schemas.openxmlformats.org/officeDocument/2006/relationships/hyperlink" Target="http://www.scipy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2EDA8-4D42-4A3F-8044-C86141763805}" type="slidenum">
              <a:rPr lang="en-US" sz="1600" b="1"/>
              <a:pPr>
                <a:defRPr/>
              </a:pPr>
              <a:t>1</a:t>
            </a:fld>
            <a:endParaRPr lang="en-US" sz="1600" b="1" dirty="0"/>
          </a:p>
        </p:txBody>
      </p:sp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647700" y="1219200"/>
            <a:ext cx="7772400" cy="1828800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2400" dirty="0" smtClean="0"/>
              <a:t>Final Project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dirty="0" smtClean="0"/>
              <a:t> Neo4j in Linguistics</a:t>
            </a: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endParaRPr lang="en-US" altLang="en-US" sz="3200" b="1" dirty="0" smtClean="0"/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1333500" y="2438400"/>
            <a:ext cx="64008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Marshall, Alex</a:t>
            </a:r>
          </a:p>
          <a:p>
            <a:pPr eaLnBrk="1" hangingPunct="1">
              <a:defRPr/>
            </a:pPr>
            <a:endParaRPr lang="en-US" sz="2400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77" name="Footer Placeholder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</a:rPr>
              <a:t>Alex Marshall</a:t>
            </a: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34290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5813" y="5029200"/>
            <a:ext cx="494982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CSCI E-63 Big Data Analytics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Harvard University Extension School</a:t>
            </a:r>
          </a:p>
          <a:p>
            <a:pPr algn="ctr"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Prof.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Zoran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B.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Djordjević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– Summary Stats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9144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Best comparison is </a:t>
            </a:r>
            <a:r>
              <a:rPr lang="en-US" i="1" dirty="0" err="1" smtClean="0"/>
              <a:t>nodesWithSimEdge</a:t>
            </a:r>
            <a:r>
              <a:rPr lang="en-US" dirty="0" smtClean="0"/>
              <a:t> related to </a:t>
            </a:r>
            <a:r>
              <a:rPr lang="en-US" i="1" dirty="0" smtClean="0"/>
              <a:t>Nodes</a:t>
            </a:r>
            <a:endParaRPr lang="en-US" dirty="0" smtClean="0"/>
          </a:p>
          <a:p>
            <a:r>
              <a:rPr lang="en-US" i="1" dirty="0" err="1" smtClean="0"/>
              <a:t>nodesWithSimEdge</a:t>
            </a:r>
            <a:r>
              <a:rPr lang="en-US" dirty="0" smtClean="0"/>
              <a:t> is the number of nodes with at least one </a:t>
            </a:r>
            <a:r>
              <a:rPr lang="en-US" dirty="0" err="1" smtClean="0"/>
              <a:t>Similar_to</a:t>
            </a:r>
            <a:r>
              <a:rPr lang="en-US" dirty="0" smtClean="0"/>
              <a:t> edge pointing away from it</a:t>
            </a:r>
          </a:p>
          <a:p>
            <a:pPr lvl="1"/>
            <a:r>
              <a:rPr lang="en-US" dirty="0" err="1" smtClean="0"/>
              <a:t>CypherQL</a:t>
            </a:r>
            <a:r>
              <a:rPr lang="en-US" dirty="0" smtClean="0"/>
              <a:t>:</a:t>
            </a:r>
            <a:r>
              <a:rPr lang="en-US" i="1" dirty="0" smtClean="0"/>
              <a:t> Match </a:t>
            </a:r>
            <a:r>
              <a:rPr lang="en-US" i="1" dirty="0"/>
              <a:t>(</a:t>
            </a:r>
            <a:r>
              <a:rPr lang="en-US" i="1" dirty="0" err="1" smtClean="0"/>
              <a:t>a:label</a:t>
            </a:r>
            <a:r>
              <a:rPr lang="en-US" i="1" dirty="0" smtClean="0"/>
              <a:t>)-[:</a:t>
            </a:r>
            <a:r>
              <a:rPr lang="en-US" i="1" dirty="0" err="1"/>
              <a:t>Similar_to</a:t>
            </a:r>
            <a:r>
              <a:rPr lang="en-US" i="1" dirty="0"/>
              <a:t>]-&gt;(b) RETURN count(DISTINCT a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Trump’s </a:t>
            </a:r>
            <a:r>
              <a:rPr lang="en-US" i="1" dirty="0" err="1" smtClean="0"/>
              <a:t>nodesWithSimEdge</a:t>
            </a:r>
            <a:r>
              <a:rPr lang="en-US" dirty="0" smtClean="0"/>
              <a:t> is around a half of the </a:t>
            </a:r>
            <a:r>
              <a:rPr lang="en-US" dirty="0"/>
              <a:t>number of </a:t>
            </a:r>
            <a:r>
              <a:rPr lang="en-US" dirty="0" smtClean="0"/>
              <a:t>nodes </a:t>
            </a:r>
          </a:p>
          <a:p>
            <a:r>
              <a:rPr lang="en-US" dirty="0" smtClean="0"/>
              <a:t>Clinton’s </a:t>
            </a:r>
            <a:r>
              <a:rPr lang="en-US" i="1" dirty="0" err="1"/>
              <a:t>nodesWithSimEdge</a:t>
            </a:r>
            <a:r>
              <a:rPr lang="en-US" i="1" dirty="0"/>
              <a:t> </a:t>
            </a:r>
            <a:r>
              <a:rPr lang="en-US" i="1" dirty="0" smtClean="0"/>
              <a:t>are </a:t>
            </a:r>
            <a:r>
              <a:rPr lang="en-US" dirty="0" smtClean="0"/>
              <a:t>at </a:t>
            </a:r>
            <a:r>
              <a:rPr lang="en-US" dirty="0"/>
              <a:t>most a fifth of the </a:t>
            </a:r>
            <a:r>
              <a:rPr lang="en-US" dirty="0" smtClean="0"/>
              <a:t>total nodes.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5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– cycle length </a:t>
            </a:r>
            <a:r>
              <a:rPr lang="en-US" dirty="0" err="1"/>
              <a:t>f</a:t>
            </a:r>
            <a:r>
              <a:rPr lang="en-US" dirty="0" err="1" smtClean="0"/>
              <a:t>reqs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01" r="17272"/>
          <a:stretch/>
        </p:blipFill>
        <p:spPr>
          <a:xfrm>
            <a:off x="238539" y="914400"/>
            <a:ext cx="4190508" cy="264510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21" r="18590"/>
          <a:stretch/>
        </p:blipFill>
        <p:spPr>
          <a:xfrm>
            <a:off x="4581939" y="914401"/>
            <a:ext cx="4181062" cy="268010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14" b="48249"/>
          <a:stretch/>
        </p:blipFill>
        <p:spPr>
          <a:xfrm>
            <a:off x="304800" y="3475782"/>
            <a:ext cx="4124247" cy="270294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0" r="23784"/>
          <a:stretch/>
        </p:blipFill>
        <p:spPr>
          <a:xfrm>
            <a:off x="4734831" y="3352800"/>
            <a:ext cx="4028169" cy="27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– </a:t>
            </a:r>
            <a:r>
              <a:rPr lang="en-US" dirty="0" smtClean="0"/>
              <a:t>cycle </a:t>
            </a:r>
            <a:r>
              <a:rPr lang="en-US" dirty="0"/>
              <a:t>length </a:t>
            </a:r>
            <a:r>
              <a:rPr lang="en-US" dirty="0" err="1"/>
              <a:t>freqs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34000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smtClean="0"/>
              <a:t>general, </a:t>
            </a:r>
            <a:r>
              <a:rPr lang="en-US" dirty="0"/>
              <a:t>frequency is higher at lower cycle lengths but occasionally there </a:t>
            </a:r>
            <a:r>
              <a:rPr lang="en-US" dirty="0" smtClean="0"/>
              <a:t>are large </a:t>
            </a:r>
            <a:r>
              <a:rPr lang="en-US" dirty="0"/>
              <a:t>spikes at longer frequencies 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requencies </a:t>
            </a:r>
            <a:r>
              <a:rPr lang="en-US" dirty="0"/>
              <a:t>grow </a:t>
            </a:r>
            <a:r>
              <a:rPr lang="en-US" dirty="0" smtClean="0"/>
              <a:t>exponentially in T2</a:t>
            </a:r>
          </a:p>
          <a:p>
            <a:r>
              <a:rPr lang="en-US" dirty="0" smtClean="0"/>
              <a:t>The </a:t>
            </a:r>
            <a:r>
              <a:rPr lang="en-US" dirty="0"/>
              <a:t>total chart for Trump speeches is largely driven by </a:t>
            </a:r>
            <a:r>
              <a:rPr lang="en-US" dirty="0" smtClean="0"/>
              <a:t>T2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57200" y="990600"/>
            <a:ext cx="4038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/>
              <a:t>Clusters of similar sentences are responsible for most of the </a:t>
            </a:r>
            <a:r>
              <a:rPr lang="en-US" dirty="0" smtClean="0"/>
              <a:t>cycles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Ex. Donald Trump saying “win”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006466"/>
            <a:ext cx="3740727" cy="24356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823335"/>
            <a:ext cx="3848735" cy="25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0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3962400" cy="5334000"/>
          </a:xfrm>
        </p:spPr>
        <p:txBody>
          <a:bodyPr/>
          <a:lstStyle/>
          <a:p>
            <a:r>
              <a:rPr lang="en-US" dirty="0" smtClean="0"/>
              <a:t>Still get some nice results</a:t>
            </a:r>
          </a:p>
          <a:p>
            <a:r>
              <a:rPr lang="en-US" dirty="0" smtClean="0"/>
              <a:t>Themes emerge from larger cycles</a:t>
            </a:r>
          </a:p>
          <a:p>
            <a:r>
              <a:rPr lang="en-US" dirty="0" smtClean="0"/>
              <a:t>Ex. Hillary </a:t>
            </a:r>
            <a:r>
              <a:rPr lang="en-US" dirty="0"/>
              <a:t>Clinton’s “Lot of work to do” and “Stronger together”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71" y="892935"/>
            <a:ext cx="3735070" cy="241363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36" y="3505200"/>
            <a:ext cx="3665220" cy="237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2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34000"/>
          </a:xfrm>
        </p:spPr>
        <p:txBody>
          <a:bodyPr/>
          <a:lstStyle/>
          <a:p>
            <a:r>
              <a:rPr lang="en-US" dirty="0" smtClean="0"/>
              <a:t>Donald Trump speeches contain many more similar sentences than Hillary Clinton’s</a:t>
            </a:r>
          </a:p>
          <a:p>
            <a:r>
              <a:rPr lang="en-US" dirty="0" smtClean="0"/>
              <a:t>Neo4j is very useful modelling text as sentences</a:t>
            </a:r>
          </a:p>
          <a:p>
            <a:pPr lvl="1"/>
            <a:r>
              <a:rPr lang="en-US" dirty="0" smtClean="0"/>
              <a:t>Robust Visualization with user friendly UI and query language</a:t>
            </a:r>
          </a:p>
          <a:p>
            <a:pPr lvl="1"/>
            <a:r>
              <a:rPr lang="en-US" dirty="0" smtClean="0"/>
              <a:t>Efficient traversal through connections</a:t>
            </a:r>
          </a:p>
          <a:p>
            <a:r>
              <a:rPr lang="en-US" dirty="0" smtClean="0"/>
              <a:t>My method has potential but limited usefulness without further modifications</a:t>
            </a:r>
          </a:p>
          <a:p>
            <a:pPr lvl="1"/>
            <a:r>
              <a:rPr lang="en-US" dirty="0" smtClean="0"/>
              <a:t>Great </a:t>
            </a:r>
            <a:r>
              <a:rPr lang="en-US" dirty="0"/>
              <a:t>at measuring repetition but not yet effective in finding themes or other structural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/>
              <a:t>similar </a:t>
            </a:r>
            <a:r>
              <a:rPr lang="en-US" dirty="0" smtClean="0"/>
              <a:t>sentences add lots of noise to results especially when said </a:t>
            </a:r>
            <a:r>
              <a:rPr lang="en-US" dirty="0"/>
              <a:t>in close proximity (</a:t>
            </a:r>
            <a:r>
              <a:rPr lang="en-US" dirty="0" err="1"/>
              <a:t>ie</a:t>
            </a:r>
            <a:r>
              <a:rPr lang="en-US" dirty="0"/>
              <a:t> “thank you”)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9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YouTube URLs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minute (short</a:t>
            </a:r>
            <a:r>
              <a:rPr lang="en-US" dirty="0" smtClean="0"/>
              <a:t>): </a:t>
            </a:r>
            <a:r>
              <a:rPr lang="en-US" dirty="0">
                <a:hlinkClick r:id="rId2"/>
              </a:rPr>
              <a:t>https://youtu.be/ZhZqxxkMmu0</a:t>
            </a:r>
            <a:endParaRPr lang="en-US" dirty="0" smtClean="0"/>
          </a:p>
          <a:p>
            <a:r>
              <a:rPr lang="en-US" dirty="0" smtClean="0"/>
              <a:t>15 minutes (long</a:t>
            </a:r>
            <a:r>
              <a:rPr lang="en-US" dirty="0" smtClean="0"/>
              <a:t>): </a:t>
            </a:r>
            <a:r>
              <a:rPr lang="en-US" dirty="0">
                <a:hlinkClick r:id="rId3"/>
              </a:rPr>
              <a:t>https://youtu.be/8xwWGrvepig</a:t>
            </a:r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</a:rPr>
              <a:t>Alex Marshall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logo. Neo4j, Inc. </a:t>
            </a:r>
            <a:r>
              <a:rPr lang="en-US" dirty="0"/>
              <a:t>Retrieved from </a:t>
            </a:r>
            <a:r>
              <a:rPr lang="en-US" dirty="0">
                <a:hlinkClick r:id="rId2"/>
              </a:rPr>
              <a:t>https://neo4j.com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Hillary Clinton Image. “Full text of Hillary Clinton speech”. CNN. Retrieved </a:t>
            </a:r>
            <a:r>
              <a:rPr lang="en-US" dirty="0"/>
              <a:t>from </a:t>
            </a:r>
            <a:r>
              <a:rPr lang="en-US" dirty="0">
                <a:hlinkClick r:id="rId3"/>
              </a:rPr>
              <a:t>http://cdn.cnn.com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Donald Trump Image. “If you get your news from conservative media, Trump-</a:t>
            </a:r>
            <a:r>
              <a:rPr lang="en-US" dirty="0" err="1" smtClean="0"/>
              <a:t>russia</a:t>
            </a:r>
            <a:r>
              <a:rPr lang="en-US" dirty="0" smtClean="0"/>
              <a:t> story is still ‘fake’” . NCPR. </a:t>
            </a:r>
            <a:r>
              <a:rPr lang="en-US" dirty="0"/>
              <a:t>Retrieved </a:t>
            </a:r>
            <a:r>
              <a:rPr lang="en-US" dirty="0" smtClean="0"/>
              <a:t>from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www.northcountrypublicradio.org</a:t>
            </a:r>
            <a:endParaRPr lang="en-US" dirty="0" smtClean="0"/>
          </a:p>
          <a:p>
            <a:r>
              <a:rPr lang="en-US" dirty="0" smtClean="0"/>
              <a:t>Py2neo logo. “The Py2neo v3 Handbook”. Retrieved </a:t>
            </a:r>
            <a:r>
              <a:rPr lang="en-US" dirty="0"/>
              <a:t>from </a:t>
            </a:r>
            <a:r>
              <a:rPr lang="en-US" dirty="0">
                <a:hlinkClick r:id="rId5"/>
              </a:rPr>
              <a:t>http://py2neo.org/v3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Neo4j</a:t>
            </a:r>
          </a:p>
          <a:p>
            <a:endParaRPr lang="en-US" dirty="0" smtClean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 smtClean="0">
                <a:solidFill>
                  <a:srgbClr val="898989"/>
                </a:solidFill>
              </a:rPr>
              <a:t>Alex Marshall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6800" y="1295400"/>
            <a:ext cx="7391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Use </a:t>
            </a:r>
            <a:r>
              <a:rPr lang="en-US" sz="1400" dirty="0"/>
              <a:t>Neo4j to graph texts with sentence nodes connected by both temporal order and Bag-of-Words cosine similarity edges to draw insight on their structure.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I </a:t>
            </a:r>
            <a:r>
              <a:rPr lang="en-US" sz="1400" dirty="0"/>
              <a:t>will </a:t>
            </a:r>
            <a:r>
              <a:rPr lang="en-US" sz="1400" dirty="0" smtClean="0"/>
              <a:t>compare campaign </a:t>
            </a:r>
            <a:r>
              <a:rPr lang="en-US" sz="1400" dirty="0"/>
              <a:t>speeches from Hillary Clinton and Donald Trump. </a:t>
            </a:r>
            <a:r>
              <a:rPr lang="en-US" sz="1400" dirty="0" smtClean="0"/>
              <a:t>My </a:t>
            </a:r>
            <a:r>
              <a:rPr lang="en-US" sz="1400" dirty="0"/>
              <a:t>hypothesis is that I will find relatively more short, higher similarity cycles in Donald Trump speeches and long, lower similarity cycles in Hillary Clinton speeches</a:t>
            </a:r>
            <a:r>
              <a:rPr lang="en-US" sz="1400" dirty="0" smtClean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582091"/>
            <a:ext cx="3962400" cy="20661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4303693"/>
            <a:ext cx="7391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Graph </a:t>
            </a:r>
            <a:r>
              <a:rPr lang="en-US" sz="1400" dirty="0"/>
              <a:t>database </a:t>
            </a:r>
            <a:r>
              <a:rPr lang="en-US" sz="1400" dirty="0" smtClean="0"/>
              <a:t>management system </a:t>
            </a:r>
          </a:p>
          <a:p>
            <a:r>
              <a:rPr lang="en-US" sz="1400" dirty="0" smtClean="0"/>
              <a:t>optimized </a:t>
            </a:r>
            <a:r>
              <a:rPr lang="en-US" sz="1400" dirty="0"/>
              <a:t>for </a:t>
            </a:r>
            <a:r>
              <a:rPr lang="en-US" sz="1400" dirty="0" smtClean="0"/>
              <a:t>connected data</a:t>
            </a:r>
          </a:p>
          <a:p>
            <a:r>
              <a:rPr lang="en-US" sz="1400" dirty="0" smtClean="0"/>
              <a:t>Traverses</a:t>
            </a:r>
            <a:r>
              <a:rPr lang="en-US" sz="1400" dirty="0"/>
              <a:t> </a:t>
            </a:r>
            <a:r>
              <a:rPr lang="en-US" sz="1400" dirty="0" smtClean="0"/>
              <a:t>paths </a:t>
            </a:r>
            <a:r>
              <a:rPr lang="en-US" sz="1400" dirty="0"/>
              <a:t>of </a:t>
            </a:r>
            <a:r>
              <a:rPr lang="en-US" sz="1400" dirty="0" smtClean="0"/>
              <a:t>connectivity </a:t>
            </a:r>
            <a:r>
              <a:rPr lang="en-US" sz="1400" dirty="0"/>
              <a:t>much faster than RDBMSs and scales with little impact on </a:t>
            </a:r>
            <a:r>
              <a:rPr lang="en-US" sz="1400" dirty="0" smtClean="0"/>
              <a:t>performance</a:t>
            </a:r>
          </a:p>
          <a:p>
            <a:r>
              <a:rPr lang="en-US" sz="1400" dirty="0" smtClean="0"/>
              <a:t>ACID compliant and accessible through bolt protocol or 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2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1" y="533400"/>
            <a:ext cx="7845389" cy="5715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2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and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</a:t>
            </a:r>
            <a:endParaRPr lang="en-US" dirty="0"/>
          </a:p>
          <a:p>
            <a:pPr lvl="1"/>
            <a:r>
              <a:rPr lang="en-US" dirty="0"/>
              <a:t>Clinton Trump Corpus: </a:t>
            </a:r>
            <a:r>
              <a:rPr lang="en-US" u="sng" dirty="0">
                <a:hlinkClick r:id="rId2"/>
              </a:rPr>
              <a:t>http://www.thegrammarlab.com/?nor-portfolio=corpus-of-presidential-speeches-cops-and-a-clintontrump-corpus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lain </a:t>
            </a:r>
            <a:r>
              <a:rPr lang="en-US" dirty="0"/>
              <a:t>text documents of speeches delivered at campaign events by Hillary Clinton and Donald Trump. </a:t>
            </a:r>
          </a:p>
          <a:p>
            <a:r>
              <a:rPr lang="en-US" b="1" dirty="0" smtClean="0"/>
              <a:t>Software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Neo4j 3.0.5 (</a:t>
            </a:r>
            <a:r>
              <a:rPr lang="en-US" u="sng" dirty="0">
                <a:hlinkClick r:id="rId3"/>
              </a:rPr>
              <a:t>neo4j.com/download/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Anaconda 4.3.30 (</a:t>
            </a:r>
            <a:r>
              <a:rPr lang="en-US" u="sng" dirty="0">
                <a:hlinkClick r:id="rId4"/>
              </a:rPr>
              <a:t>www.anaconda.com/download/)</a:t>
            </a:r>
            <a:endParaRPr lang="en-US" dirty="0"/>
          </a:p>
          <a:p>
            <a:pPr lvl="2"/>
            <a:r>
              <a:rPr lang="en-US" dirty="0"/>
              <a:t>Contains Python 3.6.3 and </a:t>
            </a:r>
            <a:r>
              <a:rPr lang="en-US" dirty="0" err="1"/>
              <a:t>Jupyter</a:t>
            </a:r>
            <a:r>
              <a:rPr lang="en-US" dirty="0"/>
              <a:t> Notebook 5.2.2</a:t>
            </a:r>
          </a:p>
          <a:p>
            <a:pPr lvl="0"/>
            <a:r>
              <a:rPr lang="en-US" dirty="0"/>
              <a:t>Python Packages: 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 (</a:t>
            </a:r>
            <a:r>
              <a:rPr lang="en-US" u="sng" dirty="0">
                <a:hlinkClick r:id="rId5"/>
              </a:rPr>
              <a:t>scikit-learn.org/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NLTK (</a:t>
            </a:r>
            <a:r>
              <a:rPr lang="en-US" u="sng" dirty="0">
                <a:hlinkClick r:id="rId6"/>
              </a:rPr>
              <a:t>www.nltk.org/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Py2Neo (</a:t>
            </a:r>
            <a:r>
              <a:rPr lang="en-US" u="sng" dirty="0">
                <a:hlinkClick r:id="rId7"/>
              </a:rPr>
              <a:t>py2neo.org/v3/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Numpy</a:t>
            </a:r>
            <a:r>
              <a:rPr lang="en-US" dirty="0"/>
              <a:t> (</a:t>
            </a:r>
            <a:r>
              <a:rPr lang="en-US" u="sng" dirty="0">
                <a:hlinkClick r:id="rId8"/>
              </a:rPr>
              <a:t>www.numpy.org/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Pandas (</a:t>
            </a:r>
            <a:r>
              <a:rPr lang="en-US" u="sng" dirty="0">
                <a:hlinkClick r:id="rId9"/>
              </a:rPr>
              <a:t>pandas.pydata.org/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Scipy</a:t>
            </a:r>
            <a:r>
              <a:rPr lang="en-US" dirty="0"/>
              <a:t> (</a:t>
            </a:r>
            <a:r>
              <a:rPr lang="en-US" u="sng" dirty="0">
                <a:hlinkClick r:id="rId10"/>
              </a:rPr>
              <a:t>www.scipy.org/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Matplotlib</a:t>
            </a:r>
            <a:r>
              <a:rPr lang="en-US" dirty="0"/>
              <a:t> (</a:t>
            </a:r>
            <a:r>
              <a:rPr lang="en-US" u="sng" dirty="0">
                <a:hlinkClick r:id="rId11"/>
              </a:rPr>
              <a:t>https://matplotlib.org/</a:t>
            </a:r>
            <a:r>
              <a:rPr lang="en-US" dirty="0"/>
              <a:t>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9544" y="4495800"/>
            <a:ext cx="2379656" cy="133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8948" y="4495800"/>
            <a:ext cx="2280596" cy="1339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59544" y="2481268"/>
            <a:ext cx="2379656" cy="139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Data – Import and Tokenize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text documents into Python</a:t>
            </a:r>
          </a:p>
          <a:p>
            <a:r>
              <a:rPr lang="en-US" dirty="0" smtClean="0"/>
              <a:t>Split </a:t>
            </a:r>
            <a:r>
              <a:rPr lang="en-US" dirty="0"/>
              <a:t>the text into sentences </a:t>
            </a:r>
            <a:r>
              <a:rPr lang="en-US" dirty="0" smtClean="0"/>
              <a:t> - NLTK’s </a:t>
            </a:r>
            <a:r>
              <a:rPr lang="en-US" i="1" dirty="0" err="1" smtClean="0"/>
              <a:t>sent_tokenize</a:t>
            </a:r>
            <a:r>
              <a:rPr lang="en-US" i="1" dirty="0" smtClean="0"/>
              <a:t>()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1"/>
          <a:stretch/>
        </p:blipFill>
        <p:spPr>
          <a:xfrm>
            <a:off x="478420" y="2514600"/>
            <a:ext cx="3048000" cy="352637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743200"/>
            <a:ext cx="454046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Data – </a:t>
            </a:r>
            <a:r>
              <a:rPr lang="en-US" dirty="0" err="1" smtClean="0"/>
              <a:t>Vectorize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the sentences into </a:t>
            </a:r>
            <a:r>
              <a:rPr lang="en-US" dirty="0" smtClean="0"/>
              <a:t>word vectors </a:t>
            </a:r>
            <a:r>
              <a:rPr lang="en-US" dirty="0"/>
              <a:t>which can be used to find cosine similarities between nodes. </a:t>
            </a:r>
            <a:endParaRPr lang="en-US" dirty="0" smtClean="0"/>
          </a:p>
          <a:p>
            <a:r>
              <a:rPr lang="en-US" dirty="0" err="1" smtClean="0"/>
              <a:t>Scikit-learn’s</a:t>
            </a:r>
            <a:r>
              <a:rPr lang="en-US" dirty="0" smtClean="0"/>
              <a:t> </a:t>
            </a:r>
            <a:r>
              <a:rPr lang="en-US" i="1" dirty="0" err="1"/>
              <a:t>CountVectorizer</a:t>
            </a:r>
            <a:r>
              <a:rPr lang="en-US" i="1" dirty="0"/>
              <a:t> </a:t>
            </a:r>
            <a:r>
              <a:rPr lang="en-US" dirty="0" smtClean="0"/>
              <a:t>to create vocabulary and transform text into one-hot encoded vectors</a:t>
            </a:r>
          </a:p>
          <a:p>
            <a:r>
              <a:rPr lang="en-US" i="1" dirty="0" err="1" smtClean="0"/>
              <a:t>TfidTransformer</a:t>
            </a:r>
            <a:r>
              <a:rPr lang="en-US" dirty="0" smtClean="0"/>
              <a:t> to apply Term Frequency – Inverse Document Frequency to vectors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6" y="3269896"/>
            <a:ext cx="3834334" cy="244510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17" y="3435350"/>
            <a:ext cx="4387550" cy="22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9144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2D050"/>
              </a:buClr>
              <a:buFont typeface="Wingdings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Iterate through the sentence lists to create graph of sentence nodes with </a:t>
            </a:r>
            <a:r>
              <a:rPr lang="en-US" smtClean="0"/>
              <a:t>“Precedes</a:t>
            </a:r>
            <a:r>
              <a:rPr lang="en-US" dirty="0" smtClean="0"/>
              <a:t>” edges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to Neo4j – Precede edges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76400"/>
            <a:ext cx="7086600" cy="107372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15" y="2971800"/>
            <a:ext cx="5617585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to Neo4j – </a:t>
            </a:r>
            <a:r>
              <a:rPr lang="en-US" dirty="0" err="1" smtClean="0"/>
              <a:t>Similar_to</a:t>
            </a:r>
            <a:r>
              <a:rPr lang="en-US" dirty="0" smtClean="0"/>
              <a:t>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cosine similarity between nodes with </a:t>
            </a:r>
            <a:r>
              <a:rPr lang="en-US" dirty="0" err="1" smtClean="0"/>
              <a:t>scikit-learn’s</a:t>
            </a:r>
            <a:r>
              <a:rPr lang="en-US" dirty="0" smtClean="0"/>
              <a:t> </a:t>
            </a:r>
            <a:r>
              <a:rPr lang="en-US" i="1" dirty="0" err="1" smtClean="0"/>
              <a:t>cosine_similarity</a:t>
            </a:r>
            <a:endParaRPr lang="en-US" i="1" dirty="0" smtClean="0"/>
          </a:p>
          <a:p>
            <a:r>
              <a:rPr lang="en-US" dirty="0" smtClean="0"/>
              <a:t>Create edge between upstream nodes if cosine similarity meets a threshold</a:t>
            </a:r>
          </a:p>
          <a:p>
            <a:pPr lvl="1"/>
            <a:r>
              <a:rPr lang="en-US" dirty="0" smtClean="0"/>
              <a:t>I set at 0.4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3362"/>
            <a:ext cx="3810000" cy="3259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76400"/>
            <a:ext cx="5638800" cy="157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3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– Summary Stats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Alex Marshall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1" r="10185"/>
          <a:stretch/>
        </p:blipFill>
        <p:spPr>
          <a:xfrm>
            <a:off x="685800" y="1143000"/>
            <a:ext cx="7391400" cy="214110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"/>
          <a:stretch/>
        </p:blipFill>
        <p:spPr>
          <a:xfrm>
            <a:off x="685800" y="3505200"/>
            <a:ext cx="7315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14967</TotalTime>
  <Words>704</Words>
  <Application>Microsoft Macintosh PowerPoint</Application>
  <PresentationFormat>On-screen Show (4:3)</PresentationFormat>
  <Paragraphs>127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Wingdings</vt:lpstr>
      <vt:lpstr>Arial</vt:lpstr>
      <vt:lpstr>Office Theme</vt:lpstr>
      <vt:lpstr> Final Project  Neo4j in Linguistics  </vt:lpstr>
      <vt:lpstr>Introduction</vt:lpstr>
      <vt:lpstr>PowerPoint Presentation</vt:lpstr>
      <vt:lpstr>Software and Data</vt:lpstr>
      <vt:lpstr>Prepare Data – Import and Tokenize</vt:lpstr>
      <vt:lpstr>Prepare Data – Vectorize</vt:lpstr>
      <vt:lpstr>Write to Neo4j – Precede edges</vt:lpstr>
      <vt:lpstr>Write to Neo4j – Similar_to edges</vt:lpstr>
      <vt:lpstr>Metrics – Summary Stats</vt:lpstr>
      <vt:lpstr>Metrics – Summary Stats</vt:lpstr>
      <vt:lpstr>Metrics – cycle length freqs</vt:lpstr>
      <vt:lpstr>Metrics – cycle length freqs</vt:lpstr>
      <vt:lpstr>Visualization</vt:lpstr>
      <vt:lpstr>Visualization</vt:lpstr>
      <vt:lpstr>Lessons Learned</vt:lpstr>
      <vt:lpstr>YouTube URLs</vt:lpstr>
      <vt:lpstr>References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zdjordje</dc:creator>
  <cp:lastModifiedBy>Alex Marshall</cp:lastModifiedBy>
  <cp:revision>888</cp:revision>
  <cp:lastPrinted>2012-11-30T20:59:45Z</cp:lastPrinted>
  <dcterms:created xsi:type="dcterms:W3CDTF">2006-08-16T00:00:00Z</dcterms:created>
  <dcterms:modified xsi:type="dcterms:W3CDTF">2017-12-18T02:30:57Z</dcterms:modified>
</cp:coreProperties>
</file>